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2" r:id="rId5"/>
    <p:sldId id="259" r:id="rId6"/>
    <p:sldId id="263" r:id="rId7"/>
    <p:sldId id="260"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70"/>
    <p:restoredTop sz="94673"/>
  </p:normalViewPr>
  <p:slideViewPr>
    <p:cSldViewPr snapToGrid="0" snapToObjects="1">
      <p:cViewPr varScale="1">
        <p:scale>
          <a:sx n="115" d="100"/>
          <a:sy n="115" d="100"/>
        </p:scale>
        <p:origin x="232"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tiff>
</file>

<file path=ppt/media/image3.tiff>
</file>

<file path=ppt/media/image4.jpg>
</file>

<file path=ppt/media/image5.pn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5F17D-1CE6-2246-83E7-67586F362590}"/>
              </a:ext>
            </a:extLst>
          </p:cNvPr>
          <p:cNvSpPr>
            <a:spLocks noGrp="1"/>
          </p:cNvSpPr>
          <p:nvPr>
            <p:ph type="ctrTitle"/>
          </p:nvPr>
        </p:nvSpPr>
        <p:spPr/>
        <p:txBody>
          <a:bodyPr/>
          <a:lstStyle/>
          <a:p>
            <a:r>
              <a:rPr lang="en-US" dirty="0"/>
              <a:t>Machine learning wine predictions</a:t>
            </a:r>
          </a:p>
        </p:txBody>
      </p:sp>
      <p:sp>
        <p:nvSpPr>
          <p:cNvPr id="3" name="Subtitle 2">
            <a:extLst>
              <a:ext uri="{FF2B5EF4-FFF2-40B4-BE49-F238E27FC236}">
                <a16:creationId xmlns:a16="http://schemas.microsoft.com/office/drawing/2014/main" id="{F7DDA6C1-5C8C-3A4D-A2AF-5471B167049A}"/>
              </a:ext>
            </a:extLst>
          </p:cNvPr>
          <p:cNvSpPr>
            <a:spLocks noGrp="1"/>
          </p:cNvSpPr>
          <p:nvPr>
            <p:ph type="subTitle" idx="1"/>
          </p:nvPr>
        </p:nvSpPr>
        <p:spPr/>
        <p:txBody>
          <a:bodyPr/>
          <a:lstStyle/>
          <a:p>
            <a:r>
              <a:rPr lang="en-US" dirty="0"/>
              <a:t>Dan </a:t>
            </a:r>
            <a:r>
              <a:rPr lang="en-US" dirty="0" err="1"/>
              <a:t>Bruen</a:t>
            </a:r>
            <a:r>
              <a:rPr lang="en-US" dirty="0"/>
              <a:t>, Filipa Correia, Eddy Joseph, Gage </a:t>
            </a:r>
            <a:r>
              <a:rPr lang="en-US" dirty="0" err="1"/>
              <a:t>petruzello</a:t>
            </a:r>
            <a:r>
              <a:rPr lang="en-US" dirty="0"/>
              <a:t>, </a:t>
            </a:r>
            <a:r>
              <a:rPr lang="en-US" dirty="0" err="1"/>
              <a:t>alec</a:t>
            </a:r>
            <a:r>
              <a:rPr lang="en-US" dirty="0"/>
              <a:t> </a:t>
            </a:r>
            <a:r>
              <a:rPr lang="en-US" dirty="0" err="1"/>
              <a:t>Prostok</a:t>
            </a:r>
            <a:endParaRPr lang="en-US" dirty="0"/>
          </a:p>
        </p:txBody>
      </p:sp>
    </p:spTree>
    <p:extLst>
      <p:ext uri="{BB962C8B-B14F-4D97-AF65-F5344CB8AC3E}">
        <p14:creationId xmlns:p14="http://schemas.microsoft.com/office/powerpoint/2010/main" val="1201144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B36BEBD5-A373-4C8C-8C06-CD8007E22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9" name="Rectangle 18">
            <a:extLst>
              <a:ext uri="{FF2B5EF4-FFF2-40B4-BE49-F238E27FC236}">
                <a16:creationId xmlns:a16="http://schemas.microsoft.com/office/drawing/2014/main" id="{B719D01B-E306-486F-A44A-E1BEE6B8C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F26A37-94F6-844A-92C3-0746F1E61D41}"/>
              </a:ext>
            </a:extLst>
          </p:cNvPr>
          <p:cNvSpPr>
            <a:spLocks noGrp="1"/>
          </p:cNvSpPr>
          <p:nvPr>
            <p:ph type="title"/>
          </p:nvPr>
        </p:nvSpPr>
        <p:spPr>
          <a:xfrm>
            <a:off x="4382724" y="702156"/>
            <a:ext cx="7225075" cy="1013800"/>
          </a:xfrm>
        </p:spPr>
        <p:txBody>
          <a:bodyPr vert="horz" lIns="91440" tIns="45720" rIns="91440" bIns="45720" rtlCol="0" anchor="b">
            <a:normAutofit/>
          </a:bodyPr>
          <a:lstStyle/>
          <a:p>
            <a:r>
              <a:rPr lang="en-US">
                <a:solidFill>
                  <a:schemeClr val="accent1"/>
                </a:solidFill>
              </a:rPr>
              <a:t>Goals &amp; objectives</a:t>
            </a:r>
          </a:p>
        </p:txBody>
      </p:sp>
      <p:grpSp>
        <p:nvGrpSpPr>
          <p:cNvPr id="21" name="Group 20">
            <a:extLst>
              <a:ext uri="{FF2B5EF4-FFF2-40B4-BE49-F238E27FC236}">
                <a16:creationId xmlns:a16="http://schemas.microsoft.com/office/drawing/2014/main" id="{E3ECE2A1-BE02-45E8-80D2-40668675E1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2" name="Rectangle 21">
              <a:extLst>
                <a:ext uri="{FF2B5EF4-FFF2-40B4-BE49-F238E27FC236}">
                  <a16:creationId xmlns:a16="http://schemas.microsoft.com/office/drawing/2014/main" id="{75B00F21-D7A1-4DBD-B786-86D98FF333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75971E3D-EBA2-4F5A-BA90-F41CC7B48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81CED36D-BAED-48CA-A871-F98A33054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pic>
        <p:nvPicPr>
          <p:cNvPr id="6" name="Content Placeholder 5" descr="A close up of a bottle&#10;&#10;Description automatically generated">
            <a:extLst>
              <a:ext uri="{FF2B5EF4-FFF2-40B4-BE49-F238E27FC236}">
                <a16:creationId xmlns:a16="http://schemas.microsoft.com/office/drawing/2014/main" id="{80112E92-5927-FB4E-AFBD-A47A62AC2215}"/>
              </a:ext>
            </a:extLst>
          </p:cNvPr>
          <p:cNvPicPr>
            <a:picLocks noGrp="1" noChangeAspect="1"/>
          </p:cNvPicPr>
          <p:nvPr>
            <p:ph sz="half" idx="2"/>
          </p:nvPr>
        </p:nvPicPr>
        <p:blipFill rotWithShape="1">
          <a:blip r:embed="rId2"/>
          <a:srcRect l="705" r="3756" b="-2"/>
          <a:stretch/>
        </p:blipFill>
        <p:spPr>
          <a:xfrm>
            <a:off x="448732" y="702156"/>
            <a:ext cx="3683001" cy="5673244"/>
          </a:xfrm>
          <a:prstGeom prst="rect">
            <a:avLst/>
          </a:prstGeom>
        </p:spPr>
      </p:pic>
      <p:sp>
        <p:nvSpPr>
          <p:cNvPr id="3" name="Content Placeholder 2">
            <a:extLst>
              <a:ext uri="{FF2B5EF4-FFF2-40B4-BE49-F238E27FC236}">
                <a16:creationId xmlns:a16="http://schemas.microsoft.com/office/drawing/2014/main" id="{3E50A127-CACB-2E4A-B443-5B40BF31F4C0}"/>
              </a:ext>
            </a:extLst>
          </p:cNvPr>
          <p:cNvSpPr>
            <a:spLocks noGrp="1"/>
          </p:cNvSpPr>
          <p:nvPr>
            <p:ph sz="half" idx="1"/>
          </p:nvPr>
        </p:nvSpPr>
        <p:spPr>
          <a:xfrm>
            <a:off x="4382726" y="1896533"/>
            <a:ext cx="7225074" cy="3962266"/>
          </a:xfrm>
        </p:spPr>
        <p:txBody>
          <a:bodyPr vert="horz" lIns="91440" tIns="45720" rIns="91440" bIns="45720" rtlCol="0" anchor="ctr">
            <a:normAutofit/>
          </a:bodyPr>
          <a:lstStyle/>
          <a:p>
            <a:r>
              <a:rPr lang="en-US" dirty="0"/>
              <a:t>Create a machine learning model that analyzes existing wine data to make a classification on high-quality wine.</a:t>
            </a:r>
          </a:p>
          <a:p>
            <a:r>
              <a:rPr lang="en-US" dirty="0"/>
              <a:t>Develop a descriptive ‘search’ function that allows you to describe a wine you’re seeking and return the ‘quality’ bucket of the wine you’re enjoying.</a:t>
            </a:r>
          </a:p>
          <a:p>
            <a:endParaRPr lang="en-US" dirty="0"/>
          </a:p>
        </p:txBody>
      </p:sp>
    </p:spTree>
    <p:extLst>
      <p:ext uri="{BB962C8B-B14F-4D97-AF65-F5344CB8AC3E}">
        <p14:creationId xmlns:p14="http://schemas.microsoft.com/office/powerpoint/2010/main" val="3864293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44">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7" name="Rectangle 46">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9" name="Rectangle 48">
            <a:extLst>
              <a:ext uri="{FF2B5EF4-FFF2-40B4-BE49-F238E27FC236}">
                <a16:creationId xmlns:a16="http://schemas.microsoft.com/office/drawing/2014/main" id="{B36BEBD5-A373-4C8C-8C06-CD8007E22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C0C94C1-4347-2F49-BFD5-9AB8798AA286}"/>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Existing Data used</a:t>
            </a:r>
          </a:p>
        </p:txBody>
      </p:sp>
      <p:sp>
        <p:nvSpPr>
          <p:cNvPr id="51" name="Rectangle 50">
            <a:extLst>
              <a:ext uri="{FF2B5EF4-FFF2-40B4-BE49-F238E27FC236}">
                <a16:creationId xmlns:a16="http://schemas.microsoft.com/office/drawing/2014/main" id="{FF48D04A-B18A-4669-86FA-1F7C104C4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22C0F68D-A871-7540-B9ED-5EBF9ED2F4F3}"/>
              </a:ext>
            </a:extLst>
          </p:cNvPr>
          <p:cNvPicPr>
            <a:picLocks noGrp="1" noChangeAspect="1"/>
          </p:cNvPicPr>
          <p:nvPr>
            <p:ph sz="half" idx="1"/>
          </p:nvPr>
        </p:nvPicPr>
        <p:blipFill rotWithShape="1">
          <a:blip r:embed="rId2"/>
          <a:srcRect t="9275" r="-3" b="1318"/>
          <a:stretch/>
        </p:blipFill>
        <p:spPr>
          <a:xfrm>
            <a:off x="657225" y="2361056"/>
            <a:ext cx="4962525" cy="3649219"/>
          </a:xfrm>
          <a:prstGeom prst="rect">
            <a:avLst/>
          </a:prstGeom>
        </p:spPr>
      </p:pic>
      <p:sp>
        <p:nvSpPr>
          <p:cNvPr id="4" name="Content Placeholder 3">
            <a:extLst>
              <a:ext uri="{FF2B5EF4-FFF2-40B4-BE49-F238E27FC236}">
                <a16:creationId xmlns:a16="http://schemas.microsoft.com/office/drawing/2014/main" id="{30BB9605-26A4-9640-BDC1-70B7EA8F1273}"/>
              </a:ext>
            </a:extLst>
          </p:cNvPr>
          <p:cNvSpPr>
            <a:spLocks noGrp="1"/>
          </p:cNvSpPr>
          <p:nvPr>
            <p:ph sz="half" idx="2"/>
          </p:nvPr>
        </p:nvSpPr>
        <p:spPr>
          <a:xfrm>
            <a:off x="6335805" y="2180496"/>
            <a:ext cx="5275001" cy="4045683"/>
          </a:xfrm>
        </p:spPr>
        <p:txBody>
          <a:bodyPr vert="horz" lIns="91440" tIns="45720" rIns="91440" bIns="45720" rtlCol="0" anchor="ctr">
            <a:normAutofit/>
          </a:bodyPr>
          <a:lstStyle/>
          <a:p>
            <a:r>
              <a:rPr lang="en-US" cap="all" dirty="0"/>
              <a:t>We used a data set of over 125,000 wines from 36 different countries.</a:t>
            </a:r>
          </a:p>
          <a:p>
            <a:r>
              <a:rPr lang="en-US" cap="all" dirty="0"/>
              <a:t>The data contained information on the various wines’ points, varietal, region and price.</a:t>
            </a:r>
          </a:p>
          <a:p>
            <a:r>
              <a:rPr lang="en-US" cap="all" dirty="0"/>
              <a:t>The data set was scraped from ‘wine enthusiast’ magazine.</a:t>
            </a:r>
          </a:p>
          <a:p>
            <a:r>
              <a:rPr lang="en-US" cap="all" dirty="0"/>
              <a:t>We parsed our data set down to ~18,000 wines</a:t>
            </a:r>
          </a:p>
          <a:p>
            <a:pPr marL="0" indent="0"/>
            <a:endParaRPr lang="en-US" cap="all" dirty="0"/>
          </a:p>
        </p:txBody>
      </p:sp>
    </p:spTree>
    <p:extLst>
      <p:ext uri="{BB962C8B-B14F-4D97-AF65-F5344CB8AC3E}">
        <p14:creationId xmlns:p14="http://schemas.microsoft.com/office/powerpoint/2010/main" val="38890758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02BBF-B603-6146-A7B1-1DE09171DC9C}"/>
              </a:ext>
            </a:extLst>
          </p:cNvPr>
          <p:cNvSpPr>
            <a:spLocks noGrp="1"/>
          </p:cNvSpPr>
          <p:nvPr>
            <p:ph type="title"/>
          </p:nvPr>
        </p:nvSpPr>
        <p:spPr/>
        <p:txBody>
          <a:bodyPr/>
          <a:lstStyle/>
          <a:p>
            <a:r>
              <a:rPr lang="en-US" dirty="0"/>
              <a:t>Existing data used</a:t>
            </a:r>
          </a:p>
        </p:txBody>
      </p:sp>
      <p:sp>
        <p:nvSpPr>
          <p:cNvPr id="7" name="Content Placeholder 6">
            <a:extLst>
              <a:ext uri="{FF2B5EF4-FFF2-40B4-BE49-F238E27FC236}">
                <a16:creationId xmlns:a16="http://schemas.microsoft.com/office/drawing/2014/main" id="{DC7CD0A1-2E9D-5B4D-ADE7-6E4D3B070F83}"/>
              </a:ext>
            </a:extLst>
          </p:cNvPr>
          <p:cNvSpPr>
            <a:spLocks noGrp="1"/>
          </p:cNvSpPr>
          <p:nvPr>
            <p:ph sz="half" idx="1"/>
          </p:nvPr>
        </p:nvSpPr>
        <p:spPr/>
        <p:txBody>
          <a:bodyPr/>
          <a:lstStyle/>
          <a:p>
            <a:endParaRPr lang="en-US"/>
          </a:p>
        </p:txBody>
      </p:sp>
      <p:pic>
        <p:nvPicPr>
          <p:cNvPr id="8" name="Picture 7">
            <a:extLst>
              <a:ext uri="{FF2B5EF4-FFF2-40B4-BE49-F238E27FC236}">
                <a16:creationId xmlns:a16="http://schemas.microsoft.com/office/drawing/2014/main" id="{C68CB738-A8B5-5A4B-B8C8-07F0CE96C389}"/>
              </a:ext>
            </a:extLst>
          </p:cNvPr>
          <p:cNvPicPr>
            <a:picLocks noChangeAspect="1"/>
          </p:cNvPicPr>
          <p:nvPr/>
        </p:nvPicPr>
        <p:blipFill>
          <a:blip r:embed="rId2"/>
          <a:stretch>
            <a:fillRect/>
          </a:stretch>
        </p:blipFill>
        <p:spPr>
          <a:xfrm>
            <a:off x="350520" y="2228003"/>
            <a:ext cx="11490960" cy="4274359"/>
          </a:xfrm>
          <a:prstGeom prst="rect">
            <a:avLst/>
          </a:prstGeom>
        </p:spPr>
      </p:pic>
    </p:spTree>
    <p:extLst>
      <p:ext uri="{BB962C8B-B14F-4D97-AF65-F5344CB8AC3E}">
        <p14:creationId xmlns:p14="http://schemas.microsoft.com/office/powerpoint/2010/main" val="4047300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1849E-3933-D447-88CB-7F3AEEC33B1D}"/>
              </a:ext>
            </a:extLst>
          </p:cNvPr>
          <p:cNvSpPr>
            <a:spLocks noGrp="1"/>
          </p:cNvSpPr>
          <p:nvPr>
            <p:ph type="title"/>
          </p:nvPr>
        </p:nvSpPr>
        <p:spPr/>
        <p:txBody>
          <a:bodyPr/>
          <a:lstStyle/>
          <a:p>
            <a:r>
              <a:rPr lang="en-US" dirty="0"/>
              <a:t>The machine learning model we created</a:t>
            </a:r>
          </a:p>
        </p:txBody>
      </p:sp>
      <p:sp>
        <p:nvSpPr>
          <p:cNvPr id="3" name="Content Placeholder 2">
            <a:extLst>
              <a:ext uri="{FF2B5EF4-FFF2-40B4-BE49-F238E27FC236}">
                <a16:creationId xmlns:a16="http://schemas.microsoft.com/office/drawing/2014/main" id="{51ACE875-89C8-D040-B065-D686A54E63E7}"/>
              </a:ext>
            </a:extLst>
          </p:cNvPr>
          <p:cNvSpPr>
            <a:spLocks noGrp="1"/>
          </p:cNvSpPr>
          <p:nvPr>
            <p:ph sz="half" idx="1"/>
          </p:nvPr>
        </p:nvSpPr>
        <p:spPr>
          <a:xfrm>
            <a:off x="581193" y="2228003"/>
            <a:ext cx="5919968" cy="3633047"/>
          </a:xfrm>
        </p:spPr>
        <p:txBody>
          <a:bodyPr/>
          <a:lstStyle/>
          <a:p>
            <a:pPr marL="0" indent="0">
              <a:buNone/>
            </a:pPr>
            <a:r>
              <a:rPr lang="en-US" sz="2200" dirty="0">
                <a:solidFill>
                  <a:schemeClr val="accent3">
                    <a:lumMod val="75000"/>
                  </a:schemeClr>
                </a:solidFill>
              </a:rPr>
              <a:t>Random Forest Classifier</a:t>
            </a:r>
          </a:p>
          <a:p>
            <a:pPr marL="0" indent="0">
              <a:buNone/>
            </a:pPr>
            <a:endParaRPr lang="en-US" dirty="0"/>
          </a:p>
          <a:p>
            <a:r>
              <a:rPr lang="en-US" dirty="0"/>
              <a:t>We used 5 ‘quality’ bins to describe the wine</a:t>
            </a:r>
          </a:p>
          <a:p>
            <a:r>
              <a:rPr lang="en-US" dirty="0"/>
              <a:t>We also used a count vectorizer on the wine description, the country of origin and the variety of the grape.</a:t>
            </a:r>
          </a:p>
          <a:p>
            <a:r>
              <a:rPr lang="en-US" dirty="0"/>
              <a:t>The other feature used was the price.</a:t>
            </a:r>
          </a:p>
          <a:p>
            <a:r>
              <a:rPr lang="en-US" dirty="0"/>
              <a:t>The Random Forest Classifier predicts the quality of the wine in terms of the 5 pre-established bins.</a:t>
            </a:r>
          </a:p>
          <a:p>
            <a:r>
              <a:rPr lang="en-US" dirty="0"/>
              <a:t>The model had a score with the testing data of ~95</a:t>
            </a:r>
          </a:p>
        </p:txBody>
      </p:sp>
      <p:pic>
        <p:nvPicPr>
          <p:cNvPr id="6" name="Content Placeholder 5" descr="A bottle of wine on a table&#10;&#10;Description automatically generated">
            <a:extLst>
              <a:ext uri="{FF2B5EF4-FFF2-40B4-BE49-F238E27FC236}">
                <a16:creationId xmlns:a16="http://schemas.microsoft.com/office/drawing/2014/main" id="{FC648BCA-B358-9D4F-B29B-957EF6FA75CF}"/>
              </a:ext>
            </a:extLst>
          </p:cNvPr>
          <p:cNvPicPr>
            <a:picLocks noGrp="1" noChangeAspect="1"/>
          </p:cNvPicPr>
          <p:nvPr>
            <p:ph sz="half" idx="2"/>
          </p:nvPr>
        </p:nvPicPr>
        <p:blipFill>
          <a:blip r:embed="rId2"/>
          <a:stretch>
            <a:fillRect/>
          </a:stretch>
        </p:blipFill>
        <p:spPr>
          <a:xfrm>
            <a:off x="7634176" y="2228003"/>
            <a:ext cx="3170133" cy="3633787"/>
          </a:xfrm>
        </p:spPr>
      </p:pic>
    </p:spTree>
    <p:extLst>
      <p:ext uri="{BB962C8B-B14F-4D97-AF65-F5344CB8AC3E}">
        <p14:creationId xmlns:p14="http://schemas.microsoft.com/office/powerpoint/2010/main" val="1009392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1849E-3933-D447-88CB-7F3AEEC33B1D}"/>
              </a:ext>
            </a:extLst>
          </p:cNvPr>
          <p:cNvSpPr>
            <a:spLocks noGrp="1"/>
          </p:cNvSpPr>
          <p:nvPr>
            <p:ph type="title"/>
          </p:nvPr>
        </p:nvSpPr>
        <p:spPr/>
        <p:txBody>
          <a:bodyPr/>
          <a:lstStyle/>
          <a:p>
            <a:r>
              <a:rPr lang="en-US" dirty="0"/>
              <a:t>The machine learning model we created</a:t>
            </a:r>
          </a:p>
        </p:txBody>
      </p:sp>
      <p:sp>
        <p:nvSpPr>
          <p:cNvPr id="3" name="Content Placeholder 2">
            <a:extLst>
              <a:ext uri="{FF2B5EF4-FFF2-40B4-BE49-F238E27FC236}">
                <a16:creationId xmlns:a16="http://schemas.microsoft.com/office/drawing/2014/main" id="{51ACE875-89C8-D040-B065-D686A54E63E7}"/>
              </a:ext>
            </a:extLst>
          </p:cNvPr>
          <p:cNvSpPr>
            <a:spLocks noGrp="1"/>
          </p:cNvSpPr>
          <p:nvPr>
            <p:ph sz="half" idx="1"/>
          </p:nvPr>
        </p:nvSpPr>
        <p:spPr>
          <a:xfrm>
            <a:off x="581193" y="2130267"/>
            <a:ext cx="5919968" cy="3633786"/>
          </a:xfrm>
        </p:spPr>
        <p:txBody>
          <a:bodyPr>
            <a:normAutofit fontScale="92500" lnSpcReduction="10000"/>
          </a:bodyPr>
          <a:lstStyle/>
          <a:p>
            <a:pPr marL="0" indent="0">
              <a:buNone/>
            </a:pPr>
            <a:r>
              <a:rPr lang="en-US" sz="2200" dirty="0">
                <a:solidFill>
                  <a:schemeClr val="accent3">
                    <a:lumMod val="75000"/>
                  </a:schemeClr>
                </a:solidFill>
              </a:rPr>
              <a:t>Random Forest Regressor</a:t>
            </a:r>
          </a:p>
          <a:p>
            <a:pPr marL="0" indent="0">
              <a:buNone/>
            </a:pPr>
            <a:endParaRPr lang="en-US" dirty="0"/>
          </a:p>
          <a:p>
            <a:r>
              <a:rPr lang="en-US" dirty="0"/>
              <a:t>We used the same vectorizer in the same features with this model (wine description, the country of origin and the variety of the grape).  The other feature here was the points of the wine.</a:t>
            </a:r>
          </a:p>
          <a:p>
            <a:r>
              <a:rPr lang="en-US" dirty="0"/>
              <a:t>The Random Forest Regressor predicts the price of the wine.</a:t>
            </a:r>
          </a:p>
          <a:p>
            <a:r>
              <a:rPr lang="en-US" dirty="0"/>
              <a:t>This model fared worse than the Random Forest Classifier, with a score of the testing data of ~68 (~94 with the training data).</a:t>
            </a:r>
          </a:p>
          <a:p>
            <a:r>
              <a:rPr lang="en-US" dirty="0"/>
              <a:t>We then added two features to the vectorizer: the region and the winery of the wine. The score of the testing data was ~81</a:t>
            </a:r>
          </a:p>
        </p:txBody>
      </p:sp>
      <p:pic>
        <p:nvPicPr>
          <p:cNvPr id="8" name="Picture 7">
            <a:extLst>
              <a:ext uri="{FF2B5EF4-FFF2-40B4-BE49-F238E27FC236}">
                <a16:creationId xmlns:a16="http://schemas.microsoft.com/office/drawing/2014/main" id="{ACBD8F20-5F3E-7640-808B-183D375431A6}"/>
              </a:ext>
            </a:extLst>
          </p:cNvPr>
          <p:cNvPicPr>
            <a:picLocks noChangeAspect="1"/>
          </p:cNvPicPr>
          <p:nvPr/>
        </p:nvPicPr>
        <p:blipFill>
          <a:blip r:embed="rId2"/>
          <a:stretch>
            <a:fillRect/>
          </a:stretch>
        </p:blipFill>
        <p:spPr>
          <a:xfrm>
            <a:off x="6756400" y="2194560"/>
            <a:ext cx="5080000" cy="3505200"/>
          </a:xfrm>
          <a:prstGeom prst="rect">
            <a:avLst/>
          </a:prstGeom>
        </p:spPr>
      </p:pic>
    </p:spTree>
    <p:extLst>
      <p:ext uri="{BB962C8B-B14F-4D97-AF65-F5344CB8AC3E}">
        <p14:creationId xmlns:p14="http://schemas.microsoft.com/office/powerpoint/2010/main" val="934595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F4578-2C9F-C241-BEC0-9D06F155ECCD}"/>
              </a:ext>
            </a:extLst>
          </p:cNvPr>
          <p:cNvSpPr>
            <a:spLocks noGrp="1"/>
          </p:cNvSpPr>
          <p:nvPr>
            <p:ph type="title"/>
          </p:nvPr>
        </p:nvSpPr>
        <p:spPr/>
        <p:txBody>
          <a:bodyPr/>
          <a:lstStyle/>
          <a:p>
            <a:r>
              <a:rPr lang="en-US" dirty="0"/>
              <a:t>Our process &amp; the challenges we faced</a:t>
            </a:r>
          </a:p>
        </p:txBody>
      </p:sp>
      <p:pic>
        <p:nvPicPr>
          <p:cNvPr id="6" name="Content Placeholder 5" descr="A picture containing cup, coffee, sitting, keyboard&#10;&#10;Description automatically generated">
            <a:extLst>
              <a:ext uri="{FF2B5EF4-FFF2-40B4-BE49-F238E27FC236}">
                <a16:creationId xmlns:a16="http://schemas.microsoft.com/office/drawing/2014/main" id="{BFBC0351-67AB-3D41-8F41-61A15B0DA78F}"/>
              </a:ext>
            </a:extLst>
          </p:cNvPr>
          <p:cNvPicPr>
            <a:picLocks noGrp="1" noChangeAspect="1"/>
          </p:cNvPicPr>
          <p:nvPr>
            <p:ph sz="half" idx="1"/>
          </p:nvPr>
        </p:nvPicPr>
        <p:blipFill>
          <a:blip r:embed="rId2"/>
          <a:stretch>
            <a:fillRect/>
          </a:stretch>
        </p:blipFill>
        <p:spPr>
          <a:xfrm>
            <a:off x="581025" y="2349500"/>
            <a:ext cx="5422900" cy="3389312"/>
          </a:xfrm>
        </p:spPr>
      </p:pic>
      <p:sp>
        <p:nvSpPr>
          <p:cNvPr id="4" name="Content Placeholder 3">
            <a:extLst>
              <a:ext uri="{FF2B5EF4-FFF2-40B4-BE49-F238E27FC236}">
                <a16:creationId xmlns:a16="http://schemas.microsoft.com/office/drawing/2014/main" id="{BCF217FF-0B38-9441-8688-0DA46D6EC0A6}"/>
              </a:ext>
            </a:extLst>
          </p:cNvPr>
          <p:cNvSpPr>
            <a:spLocks noGrp="1"/>
          </p:cNvSpPr>
          <p:nvPr>
            <p:ph sz="half" idx="2"/>
          </p:nvPr>
        </p:nvSpPr>
        <p:spPr/>
        <p:txBody>
          <a:bodyPr/>
          <a:lstStyle/>
          <a:p>
            <a:r>
              <a:rPr lang="en-US" dirty="0"/>
              <a:t>The testing data we used was skewed towards more expensive wine – the lowest rated wine was 80 points (out of a possible 100 points)</a:t>
            </a:r>
          </a:p>
          <a:p>
            <a:r>
              <a:rPr lang="en-US" dirty="0"/>
              <a:t>We wanted to be able to pull a specific wine or wines from the data set that match your description of the wine you’re looking for.</a:t>
            </a:r>
          </a:p>
          <a:p>
            <a:r>
              <a:rPr lang="en-US" dirty="0"/>
              <a:t>We think there are additional features/steps needed to refine the model. There may be other information that is not currently in the model that adds to the </a:t>
            </a:r>
            <a:r>
              <a:rPr lang="en-US"/>
              <a:t>predictive ability.</a:t>
            </a:r>
            <a:endParaRPr lang="en-US" dirty="0"/>
          </a:p>
          <a:p>
            <a:endParaRPr lang="en-US" dirty="0"/>
          </a:p>
        </p:txBody>
      </p:sp>
    </p:spTree>
    <p:extLst>
      <p:ext uri="{BB962C8B-B14F-4D97-AF65-F5344CB8AC3E}">
        <p14:creationId xmlns:p14="http://schemas.microsoft.com/office/powerpoint/2010/main" val="1941093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43B8B-4ACD-6548-9847-8471B63ADDC6}"/>
              </a:ext>
            </a:extLst>
          </p:cNvPr>
          <p:cNvSpPr>
            <a:spLocks noGrp="1"/>
          </p:cNvSpPr>
          <p:nvPr>
            <p:ph type="title"/>
          </p:nvPr>
        </p:nvSpPr>
        <p:spPr/>
        <p:txBody>
          <a:bodyPr/>
          <a:lstStyle/>
          <a:p>
            <a:r>
              <a:rPr lang="en-US" dirty="0"/>
              <a:t>Future improvements</a:t>
            </a:r>
          </a:p>
        </p:txBody>
      </p:sp>
      <p:sp>
        <p:nvSpPr>
          <p:cNvPr id="3" name="Content Placeholder 2">
            <a:extLst>
              <a:ext uri="{FF2B5EF4-FFF2-40B4-BE49-F238E27FC236}">
                <a16:creationId xmlns:a16="http://schemas.microsoft.com/office/drawing/2014/main" id="{CE150B50-CBAD-8743-AAE7-1F06A7417B90}"/>
              </a:ext>
            </a:extLst>
          </p:cNvPr>
          <p:cNvSpPr>
            <a:spLocks noGrp="1"/>
          </p:cNvSpPr>
          <p:nvPr>
            <p:ph sz="half" idx="1"/>
          </p:nvPr>
        </p:nvSpPr>
        <p:spPr/>
        <p:txBody>
          <a:bodyPr/>
          <a:lstStyle/>
          <a:p>
            <a:r>
              <a:rPr lang="en-US" dirty="0"/>
              <a:t>Rather than just vectorizing and binning the wine, we would like to ultimately return specific </a:t>
            </a:r>
            <a:r>
              <a:rPr lang="en-US"/>
              <a:t>wines from the data.</a:t>
            </a:r>
            <a:endParaRPr lang="en-US" dirty="0"/>
          </a:p>
        </p:txBody>
      </p:sp>
      <p:pic>
        <p:nvPicPr>
          <p:cNvPr id="6" name="Content Placeholder 5" descr="A bottle of wine&#10;&#10;Description automatically generated">
            <a:extLst>
              <a:ext uri="{FF2B5EF4-FFF2-40B4-BE49-F238E27FC236}">
                <a16:creationId xmlns:a16="http://schemas.microsoft.com/office/drawing/2014/main" id="{6812B377-030C-8240-A633-298F7D235742}"/>
              </a:ext>
            </a:extLst>
          </p:cNvPr>
          <p:cNvPicPr>
            <a:picLocks noGrp="1" noChangeAspect="1"/>
          </p:cNvPicPr>
          <p:nvPr>
            <p:ph sz="half" idx="2"/>
          </p:nvPr>
        </p:nvPicPr>
        <p:blipFill>
          <a:blip r:embed="rId2"/>
          <a:stretch>
            <a:fillRect/>
          </a:stretch>
        </p:blipFill>
        <p:spPr>
          <a:xfrm>
            <a:off x="7082631" y="2227263"/>
            <a:ext cx="3633787" cy="3633787"/>
          </a:xfrm>
        </p:spPr>
      </p:pic>
    </p:spTree>
    <p:extLst>
      <p:ext uri="{BB962C8B-B14F-4D97-AF65-F5344CB8AC3E}">
        <p14:creationId xmlns:p14="http://schemas.microsoft.com/office/powerpoint/2010/main" val="126486906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otalTime>134</TotalTime>
  <Words>436</Words>
  <Application>Microsoft Macintosh PowerPoint</Application>
  <PresentationFormat>Widescreen</PresentationFormat>
  <Paragraphs>32</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Gill Sans MT</vt:lpstr>
      <vt:lpstr>Wingdings 2</vt:lpstr>
      <vt:lpstr>Dividend</vt:lpstr>
      <vt:lpstr>Machine learning wine predictions</vt:lpstr>
      <vt:lpstr>Goals &amp; objectives</vt:lpstr>
      <vt:lpstr>Existing Data used</vt:lpstr>
      <vt:lpstr>Existing data used</vt:lpstr>
      <vt:lpstr>The machine learning model we created</vt:lpstr>
      <vt:lpstr>The machine learning model we created</vt:lpstr>
      <vt:lpstr>Our process &amp; the challenges we faced</vt:lpstr>
      <vt:lpstr>Future improvements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wine predictions</dc:title>
  <dc:creator>Christopher Jennings</dc:creator>
  <cp:lastModifiedBy>Filipa Correia</cp:lastModifiedBy>
  <cp:revision>15</cp:revision>
  <dcterms:created xsi:type="dcterms:W3CDTF">2020-04-16T00:54:31Z</dcterms:created>
  <dcterms:modified xsi:type="dcterms:W3CDTF">2020-04-17T19:14:05Z</dcterms:modified>
</cp:coreProperties>
</file>